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07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5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1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7" r:id="rId37"/>
    <p:sldId id="298" r:id="rId38"/>
    <p:sldId id="299" r:id="rId39"/>
    <p:sldId id="300" r:id="rId40"/>
    <p:sldId id="301" r:id="rId41"/>
    <p:sldId id="302" r:id="rId42"/>
    <p:sldId id="304" r:id="rId43"/>
    <p:sldId id="305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west%20banglore\hv.mpg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west%20banglore\adversive.mpg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iip\oculogyric002.avi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Approach to seizure disorder in children 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   </a:t>
            </a:r>
            <a:r>
              <a:rPr lang="en-US" sz="4400" dirty="0" err="1" smtClean="0"/>
              <a:t>Dr.A.VASUNDHARA</a:t>
            </a:r>
            <a:r>
              <a:rPr lang="en-US" sz="4400" dirty="0" smtClean="0"/>
              <a:t>,</a:t>
            </a:r>
            <a:br>
              <a:rPr lang="en-US" sz="4400" dirty="0" smtClean="0"/>
            </a:br>
            <a:r>
              <a:rPr lang="en-US" sz="4400" dirty="0" smtClean="0"/>
              <a:t>Professor and HOD,</a:t>
            </a:r>
            <a:br>
              <a:rPr lang="en-US" sz="4400" dirty="0" smtClean="0"/>
            </a:br>
            <a:r>
              <a:rPr lang="en-US" sz="4400" dirty="0" smtClean="0"/>
              <a:t>Department of Pediatrics</a:t>
            </a:r>
            <a:br>
              <a:rPr lang="en-US" sz="44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ABSENCE (PREVIOUSLY CALLED PETIT MAL))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IAP UG Teaching slides 2015-16</a:t>
            </a:r>
            <a:endParaRPr lang="en-US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DC9032-939B-47A0-82EB-BD34DF55AF6B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6" name="hv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1752600"/>
            <a:ext cx="5257800" cy="3048000"/>
          </a:xfrm>
        </p:spPr>
      </p:pic>
      <p:sp>
        <p:nvSpPr>
          <p:cNvPr id="7" name="Rectangle 6"/>
          <p:cNvSpPr/>
          <p:nvPr/>
        </p:nvSpPr>
        <p:spPr>
          <a:xfrm>
            <a:off x="1981200" y="5257800"/>
            <a:ext cx="6096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With staring only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Can be induced by hyperventilation</a:t>
            </a:r>
            <a:endParaRPr lang="en-IN" sz="28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57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EEG - 3/Sec Spike &amp; Wave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IAP UG Teaching slides 2015-16</a:t>
            </a:r>
            <a:endParaRPr lang="en-US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3DF8A1-A6CA-43F1-A154-D86D5E36EA5A}" type="slidenum">
              <a:rPr lang="en-US" altLang="en-US"/>
              <a:pPr/>
              <a:t>11</a:t>
            </a:fld>
            <a:endParaRPr lang="en-US" altLang="en-US"/>
          </a:p>
        </p:txBody>
      </p:sp>
      <p:graphicFrame>
        <p:nvGraphicFramePr>
          <p:cNvPr id="12293" name="Object 35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16075"/>
          <a:ext cx="8229600" cy="4494213"/>
        </p:xfrm>
        <a:graphic>
          <a:graphicData uri="http://schemas.openxmlformats.org/presentationml/2006/ole">
            <p:oleObj spid="_x0000_s1026" name="Bitmap Image" r:id="rId3" imgW="14394284" imgH="7857143" progId="PBrush">
              <p:embed/>
            </p:oleObj>
          </a:graphicData>
        </a:graphic>
      </p:graphicFrame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57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  <a:defRPr/>
            </a:pPr>
            <a:r>
              <a:rPr lang="en-US" sz="2800" dirty="0" smtClean="0"/>
              <a:t>These seizures have 3 phases:</a:t>
            </a:r>
          </a:p>
          <a:p>
            <a:pPr marL="0" indent="0">
              <a:lnSpc>
                <a:spcPct val="70000"/>
              </a:lnSpc>
              <a:buNone/>
              <a:defRPr/>
            </a:pPr>
            <a:endParaRPr lang="en-US" sz="2800" b="1" dirty="0" smtClean="0"/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en-US" sz="2800" b="1" dirty="0" smtClean="0"/>
              <a:t>1. Tonic phase </a:t>
            </a:r>
            <a:r>
              <a:rPr lang="en-US" sz="2800" dirty="0" smtClean="0"/>
              <a:t>—the person cries out and falls to the ground. Some seizures have only this phase.</a:t>
            </a:r>
          </a:p>
          <a:p>
            <a:pPr marL="0" indent="0">
              <a:lnSpc>
                <a:spcPct val="70000"/>
              </a:lnSpc>
              <a:buNone/>
              <a:defRPr/>
            </a:pPr>
            <a:endParaRPr lang="en-US" sz="2800" b="1" dirty="0" smtClean="0"/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en-US" sz="2800" b="1" dirty="0" smtClean="0"/>
              <a:t>2. </a:t>
            </a:r>
            <a:r>
              <a:rPr lang="en-US" sz="2800" b="1" dirty="0" err="1" smtClean="0"/>
              <a:t>Clonic</a:t>
            </a:r>
            <a:r>
              <a:rPr lang="en-US" sz="2800" b="1" dirty="0" smtClean="0"/>
              <a:t> phase </a:t>
            </a:r>
            <a:r>
              <a:rPr lang="en-US" sz="2800" dirty="0" smtClean="0"/>
              <a:t>—there is repeated jerking. Sometimes occurs without the tonic phase, but with a short </a:t>
            </a:r>
            <a:r>
              <a:rPr lang="en-US" sz="2800" dirty="0" err="1" smtClean="0"/>
              <a:t>postictal</a:t>
            </a:r>
            <a:r>
              <a:rPr lang="en-US" sz="2800" dirty="0" smtClean="0"/>
              <a:t> phase .</a:t>
            </a:r>
          </a:p>
          <a:p>
            <a:pPr marL="0" indent="0">
              <a:lnSpc>
                <a:spcPct val="70000"/>
              </a:lnSpc>
              <a:buNone/>
              <a:defRPr/>
            </a:pPr>
            <a:endParaRPr lang="en-US" sz="2800" b="1" dirty="0" smtClean="0"/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en-US" sz="2800" b="1" dirty="0" smtClean="0"/>
              <a:t>3. </a:t>
            </a:r>
            <a:r>
              <a:rPr lang="en-US" sz="2800" b="1" dirty="0" err="1" smtClean="0"/>
              <a:t>Postictal</a:t>
            </a:r>
            <a:r>
              <a:rPr lang="en-US" sz="2800" b="1" dirty="0" smtClean="0"/>
              <a:t> phase </a:t>
            </a:r>
            <a:r>
              <a:rPr lang="en-US" sz="2800" dirty="0" smtClean="0"/>
              <a:t>—the period right after a seizure, which can include fatigue and limpness.</a:t>
            </a:r>
          </a:p>
          <a:p>
            <a:pPr>
              <a:defRPr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GENERALIZED TONIC - CLONIC SEIZURES (GRAND MAL)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TONIC PHASE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00"/>
                </a:solidFill>
              </a:rPr>
              <a:t>1.Flexion  Phase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Muscles contract,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eye lids open, eyes up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arms elevate abduct, externally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rotated , elbow semi flexed.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00"/>
                </a:solidFill>
              </a:rPr>
              <a:t>2.Extension Phase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Back &amp; neck , Tonic cry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Arms extend; Legs extend, adduct &amp; Externally rotate.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IAP UG Teaching slides 2015-16</a:t>
            </a:r>
            <a:endParaRPr lang="en-US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325E3E-01E9-4C7D-B534-56DE23F40FCA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14342" name="Picture 4" descr="generalized"/>
          <p:cNvPicPr>
            <a:picLocks noChangeAspect="1" noChangeArrowheads="1"/>
          </p:cNvPicPr>
          <p:nvPr/>
        </p:nvPicPr>
        <p:blipFill>
          <a:blip r:embed="rId2"/>
          <a:srcRect r="67021"/>
          <a:stretch>
            <a:fillRect/>
          </a:stretch>
        </p:blipFill>
        <p:spPr bwMode="auto">
          <a:xfrm>
            <a:off x="5029200" y="15240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457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3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30 sec -1min 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Begins when muscular relaxation completely interrupts tonic contraction.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Brief violent flexor spasm of whole body.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Autonomic </a:t>
            </a:r>
          </a:p>
          <a:p>
            <a:pPr marL="400050" lvl="1" indent="0">
              <a:lnSpc>
                <a:spcPct val="8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0" lvl="1" indent="-4572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Post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ictal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Immediate 1-5 min</a:t>
            </a:r>
          </a:p>
          <a:p>
            <a:pPr marL="457200" lvl="1" indent="-457200">
              <a:lnSpc>
                <a:spcPct val="80000"/>
              </a:lnSpc>
              <a:buNone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			   long 2-10min </a:t>
            </a:r>
            <a:b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GTCS - CLONIC PHASE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9"/>
            <a:ext cx="8839200" cy="5376671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Partial seizures are those in which the seizure activity is restricted to discrete areas of the cerebral cortex and are usually associated with structural abnormalities of the brain. 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Manifestations can include motor, sensory , psychic, autonomic with aura.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PARTIAL SEIZURES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9"/>
            <a:ext cx="9144000" cy="5376671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Rarely lasts longer than a minute.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Typically begins in hand, foot, or face.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Aura of numbness, tingling, crawling feeling.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Without  alteration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sensorium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 SIMPLE</a:t>
            </a:r>
            <a:r>
              <a:rPr lang="en-US" sz="2400" dirty="0" smtClean="0"/>
              <a:t>.</a:t>
            </a:r>
            <a:endParaRPr lang="en-IN" sz="2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 smtClean="0">
                <a:solidFill>
                  <a:srgbClr val="FF0000"/>
                </a:solidFill>
                <a:cs typeface="Arial" pitchFamily="34" charset="0"/>
              </a:rPr>
              <a:t>SIMPLE PARTIAL SEIZURES</a:t>
            </a:r>
            <a:br>
              <a:rPr lang="en-US" altLang="en-US" sz="4400" dirty="0" smtClean="0">
                <a:solidFill>
                  <a:srgbClr val="FF0000"/>
                </a:solidFill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9"/>
            <a:ext cx="9144000" cy="5376671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Alteration in consciousness, associated with complex distortion of feeling and thinking and partially coordinated motor activity.</a:t>
            </a: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May continue an activity that was initiated before seizure (striking hand on table).</a:t>
            </a:r>
          </a:p>
          <a:p>
            <a:pPr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With alteration in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sensorium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= complex partial seizures.</a:t>
            </a:r>
          </a:p>
          <a:p>
            <a:pPr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+/- Automatism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  <a:cs typeface="Arial" pitchFamily="34" charset="0"/>
              </a:rPr>
              <a:t>COMPLEX PARTIAL SEIZURES</a:t>
            </a:r>
            <a:br>
              <a:rPr lang="en-US" sz="4400" dirty="0" smtClean="0">
                <a:solidFill>
                  <a:srgbClr val="FF0000"/>
                </a:solidFill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RIGHT ADVERSIVE  CPS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IAP UG Teaching slides 2015-16</a:t>
            </a:r>
            <a:endParaRPr lang="en-US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26D71F-A512-4695-8E0C-954E06DEB717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6" name="adversive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57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9"/>
            <a:ext cx="8839200" cy="507187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800" b="1" dirty="0" smtClean="0"/>
              <a:t>Types of Partial seizures evolving to secondary </a:t>
            </a:r>
            <a:r>
              <a:rPr lang="en-US" sz="2800" b="1" dirty="0" err="1" smtClean="0"/>
              <a:t>generalised</a:t>
            </a:r>
            <a:r>
              <a:rPr lang="en-US" sz="2800" b="1" dirty="0" smtClean="0"/>
              <a:t> seizures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/>
              <a:t> Simple partial evolving to secondary </a:t>
            </a:r>
            <a:r>
              <a:rPr lang="en-US" sz="2800" dirty="0" err="1" smtClean="0"/>
              <a:t>generalised</a:t>
            </a:r>
            <a:endParaRPr lang="en-US" sz="2800" dirty="0" smtClean="0"/>
          </a:p>
          <a:p>
            <a:pPr>
              <a:lnSpc>
                <a:spcPct val="150000"/>
              </a:lnSpc>
              <a:defRPr/>
            </a:pPr>
            <a:r>
              <a:rPr lang="en-US" sz="2800" dirty="0" smtClean="0"/>
              <a:t> Complex partial evolving to secondary </a:t>
            </a:r>
            <a:r>
              <a:rPr lang="en-US" sz="2800" dirty="0" err="1" smtClean="0"/>
              <a:t>generalised</a:t>
            </a:r>
            <a:endParaRPr lang="en-US" sz="2800" dirty="0" smtClean="0"/>
          </a:p>
          <a:p>
            <a:pPr>
              <a:lnSpc>
                <a:spcPct val="150000"/>
              </a:lnSpc>
              <a:defRPr/>
            </a:pPr>
            <a:r>
              <a:rPr lang="en-US" sz="2800" dirty="0" smtClean="0"/>
              <a:t> Simple partial evolving to complex partial evolving to secondary </a:t>
            </a:r>
            <a:r>
              <a:rPr lang="en-US" sz="2800" dirty="0" err="1" smtClean="0"/>
              <a:t>generalised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60438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rgbClr val="FF0000"/>
                </a:solidFill>
              </a:rPr>
              <a:t>PARTIAL </a:t>
            </a:r>
            <a:br>
              <a:rPr lang="en-US" altLang="en-US" sz="3600" dirty="0" smtClean="0">
                <a:solidFill>
                  <a:srgbClr val="FF0000"/>
                </a:solidFill>
              </a:rPr>
            </a:br>
            <a:r>
              <a:rPr lang="en-US" altLang="en-US" sz="3600" dirty="0" smtClean="0">
                <a:solidFill>
                  <a:srgbClr val="FF0000"/>
                </a:solidFill>
              </a:rPr>
              <a:t>(ARISING FROM A FOCAL OR LOCAL CORTICAL LESION</a:t>
            </a:r>
            <a:r>
              <a:rPr lang="en-US" altLang="en-US" sz="4400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1"/>
            <a:ext cx="8839200" cy="5562600"/>
          </a:xfrm>
        </p:spPr>
        <p:txBody>
          <a:bodyPr>
            <a:normAutofit lnSpcReduction="1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Sudden paroxysmal transitory disturbance in brain function which starts suddenly, stops spontaneously and shows a tendency to recur .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Manifestations can include  motor, sensory , psychic ,(or) autonomic disturbances with (or) without alteration in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sensorium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Seizure  definition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9"/>
            <a:ext cx="9144000" cy="4919471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/>
              <a:t>Age at onset: &lt; 1 yr (peak 4 – 10m)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 smtClean="0"/>
              <a:t>Seizure types: Spasms, Partial.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 smtClean="0"/>
              <a:t>Neurological exam: Regression; Mental deterioration: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 smtClean="0"/>
              <a:t>Investigations:   EEG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 smtClean="0"/>
              <a:t>Skin examination; Metabolic screening; MRI; Genetic studies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 smtClean="0"/>
              <a:t>Treatment: Steroids ,</a:t>
            </a:r>
            <a:r>
              <a:rPr lang="en-US" sz="2800" dirty="0" err="1" smtClean="0"/>
              <a:t>Vigabatrin</a:t>
            </a:r>
            <a:r>
              <a:rPr lang="en-US" sz="2800" dirty="0" smtClean="0"/>
              <a:t>, </a:t>
            </a:r>
            <a:r>
              <a:rPr lang="en-US" sz="2800" dirty="0" err="1" smtClean="0"/>
              <a:t>Nitrazepam</a:t>
            </a:r>
            <a:endParaRPr lang="en-US" sz="2800" dirty="0" smtClean="0"/>
          </a:p>
          <a:p>
            <a:pPr>
              <a:spcBef>
                <a:spcPct val="50000"/>
              </a:spcBef>
              <a:defRPr/>
            </a:pPr>
            <a:r>
              <a:rPr lang="en-US" sz="2800" dirty="0" smtClean="0"/>
              <a:t>Prognosis: Etiology dependent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INFANTILE SPASMS (WEST</a:t>
            </a:r>
            <a:r>
              <a:rPr lang="en-US" altLang="en-US" sz="4000" dirty="0" smtClean="0">
                <a:solidFill>
                  <a:srgbClr val="FF0000"/>
                </a:solidFill>
              </a:rPr>
              <a:t> SYNDROME)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TRIAD OF WEST SYNDROME</a:t>
            </a:r>
            <a:br>
              <a:rPr lang="en-US" altLang="en-US" sz="2800" smtClean="0">
                <a:solidFill>
                  <a:srgbClr val="FF0000"/>
                </a:solidFill>
              </a:rPr>
            </a:br>
            <a:endParaRPr lang="en-US" altLang="en-US" sz="280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IAP UG Teaching slides 2015-16</a:t>
            </a:r>
            <a:endParaRPr lang="en-US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0A69C3-02AA-4241-BC56-3DEB885A582C}" type="slidenum">
              <a:rPr lang="en-US" altLang="en-US"/>
              <a:pPr/>
              <a:t>21</a:t>
            </a:fld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16125" y="1954213"/>
            <a:ext cx="4495800" cy="3757612"/>
            <a:chOff x="1874" y="1632"/>
            <a:chExt cx="2976" cy="2367"/>
          </a:xfrm>
        </p:grpSpPr>
        <p:sp>
          <p:nvSpPr>
            <p:cNvPr id="22535" name="AutoShape 6"/>
            <p:cNvSpPr>
              <a:spLocks noChangeArrowheads="1"/>
            </p:cNvSpPr>
            <p:nvPr/>
          </p:nvSpPr>
          <p:spPr bwMode="auto">
            <a:xfrm>
              <a:off x="1874" y="1632"/>
              <a:ext cx="2976" cy="2352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endParaRPr lang="en-IN" altLang="en-US" sz="20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 rot="-3529845">
              <a:off x="1922" y="2774"/>
              <a:ext cx="1686" cy="30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FFFFFF"/>
                  </a:solidFill>
                  <a:latin typeface="Times New Roman" pitchFamily="18" charset="0"/>
                </a:rPr>
                <a:t>Mental deterioration</a:t>
              </a:r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 rot="-7366488">
              <a:off x="3131" y="2786"/>
              <a:ext cx="1632" cy="288"/>
            </a:xfrm>
            <a:prstGeom prst="rect">
              <a:avLst/>
            </a:prstGeom>
            <a:solidFill>
              <a:srgbClr val="0000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en-US" sz="2400">
                  <a:solidFill>
                    <a:srgbClr val="FFFFFF"/>
                  </a:solidFill>
                  <a:latin typeface="Times New Roman" pitchFamily="18" charset="0"/>
                </a:rPr>
                <a:t>Infantile spasms </a:t>
              </a:r>
            </a:p>
          </p:txBody>
        </p:sp>
        <p:sp>
          <p:nvSpPr>
            <p:cNvPr id="22538" name="Text Box 9"/>
            <p:cNvSpPr txBox="1">
              <a:spLocks noChangeArrowheads="1"/>
            </p:cNvSpPr>
            <p:nvPr/>
          </p:nvSpPr>
          <p:spPr bwMode="auto">
            <a:xfrm>
              <a:off x="2378" y="3711"/>
              <a:ext cx="1968" cy="288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</a:rPr>
                <a:t>Hypsarrhythmia</a:t>
              </a:r>
            </a:p>
          </p:txBody>
        </p:sp>
      </p:grp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457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9"/>
            <a:ext cx="9144000" cy="5376671"/>
          </a:xfrm>
        </p:spPr>
        <p:txBody>
          <a:bodyPr/>
          <a:lstStyle/>
          <a:p>
            <a:pPr marL="609600" indent="-609600">
              <a:buSzPct val="130000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Infections Of The CNS</a:t>
            </a:r>
          </a:p>
          <a:p>
            <a:pPr lvl="1">
              <a:buSzPct val="130000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Acquired bacterial meningitis, TB meningitis, aseptic meningitis, encephalitis, cerebral malaria, tetanus, mumps, encephalopathy, measles encephalopathy and Reye’s syndrome.</a:t>
            </a:r>
          </a:p>
          <a:p>
            <a:pPr lvl="1">
              <a:buSzPct val="130000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Intrauterine infections</a:t>
            </a:r>
          </a:p>
          <a:p>
            <a:pPr>
              <a:buSzPct val="130000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Metabolic Causes</a:t>
            </a:r>
          </a:p>
          <a:p>
            <a:pPr marL="990600" lvl="1" indent="-533400">
              <a:buSzPct val="120000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Dehydration,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dyselectrolytemia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acidosis, alkalosis</a:t>
            </a:r>
          </a:p>
          <a:p>
            <a:pPr marL="990600" lvl="1" indent="-533400">
              <a:buSzPct val="120000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Hypoglycemia, Hyperglycemia and inborn errors of metabolism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ETIOLOGY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9"/>
            <a:ext cx="9144000" cy="4525963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SzPct val="120000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Post Infectious (Or) Post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Vaccinal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Encephalopathy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SzPct val="120000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Space Occupying Lesions</a:t>
            </a:r>
          </a:p>
          <a:p>
            <a:pPr marL="990600" lvl="1" indent="-533400">
              <a:lnSpc>
                <a:spcPct val="90000"/>
              </a:lnSpc>
              <a:buSzPct val="120000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Neoplasm of brain, Brain abscess,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Tuberculoma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Cysticercosis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90000"/>
              </a:lnSpc>
              <a:buSzPct val="120000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Vascular</a:t>
            </a:r>
          </a:p>
          <a:p>
            <a:pPr marL="990600" lvl="1" indent="-533400">
              <a:lnSpc>
                <a:spcPct val="90000"/>
              </a:lnSpc>
              <a:buSzPct val="120000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Arteriovenous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malformations, Intracranial Thrombosis (or)</a:t>
            </a:r>
          </a:p>
          <a:p>
            <a:pPr marL="990600" lvl="1" indent="-533400">
              <a:lnSpc>
                <a:spcPct val="90000"/>
              </a:lnSpc>
              <a:buSzPct val="120000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Consumptive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Coagulopathies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800" lvl="1" indent="576263">
              <a:lnSpc>
                <a:spcPct val="90000"/>
              </a:lnSpc>
              <a:buSzPct val="120000"/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Genetic</a:t>
            </a:r>
          </a:p>
          <a:p>
            <a:pPr marL="990600" lvl="1" indent="-533400">
              <a:lnSpc>
                <a:spcPct val="90000"/>
              </a:lnSpc>
              <a:buSzPct val="120000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Congenital Malformations, Migration defects,</a:t>
            </a:r>
          </a:p>
          <a:p>
            <a:pPr marL="50800" lvl="1" indent="576263">
              <a:lnSpc>
                <a:spcPct val="90000"/>
              </a:lnSpc>
              <a:buSzPct val="120000"/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Trauma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ETIOLOGY – CONT.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9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120000"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Miscellaneous Causes</a:t>
            </a:r>
          </a:p>
          <a:p>
            <a:pPr lvl="1">
              <a:lnSpc>
                <a:spcPct val="90000"/>
              </a:lnSpc>
              <a:buSzPct val="120000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Anoxic / Hypoxic Ischemic Encephalopathy stage , heat stroke, Hypertensive encephalopathy, grey matter degeneration, and storage disorders.</a:t>
            </a:r>
          </a:p>
          <a:p>
            <a:pPr lvl="1">
              <a:lnSpc>
                <a:spcPct val="90000"/>
              </a:lnSpc>
              <a:buSzPct val="120000"/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SzPct val="120000"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Drugs And Poisons</a:t>
            </a:r>
          </a:p>
          <a:p>
            <a:pPr lvl="1">
              <a:lnSpc>
                <a:spcPct val="90000"/>
              </a:lnSpc>
              <a:buSzPct val="120000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Toxic doses of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Phenothiazine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Salicylate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Diphenylhydantoin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Strychnine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ETIOLOGY – CONT.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LOOK FOR NEURO CUTANEOUS MARKERS</a:t>
            </a:r>
            <a:r>
              <a:rPr lang="en-IN" altLang="en-US" sz="2800" smtClean="0">
                <a:solidFill>
                  <a:srgbClr val="FF0000"/>
                </a:solidFill>
              </a:rPr>
              <a:t/>
            </a:r>
            <a:br>
              <a:rPr lang="en-IN" altLang="en-US" sz="2800" smtClean="0">
                <a:solidFill>
                  <a:srgbClr val="FF0000"/>
                </a:solidFill>
              </a:rPr>
            </a:br>
            <a:endParaRPr lang="en-US" altLang="en-US" sz="280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IAP UG Teaching slides 2015-16</a:t>
            </a:r>
            <a:endParaRPr lang="en-US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CC870A-E2F8-4BDE-B792-808F9F3C52F7}" type="slidenum">
              <a:rPr lang="en-US" altLang="en-US"/>
              <a:pPr/>
              <a:t>25</a:t>
            </a:fld>
            <a:endParaRPr lang="en-US" altLang="en-US"/>
          </a:p>
        </p:txBody>
      </p:sp>
      <p:graphicFrame>
        <p:nvGraphicFramePr>
          <p:cNvPr id="26629" name="Object 29"/>
          <p:cNvGraphicFramePr>
            <a:graphicFrameLocks noGrp="1" noChangeAspect="1"/>
          </p:cNvGraphicFramePr>
          <p:nvPr>
            <p:ph idx="1"/>
          </p:nvPr>
        </p:nvGraphicFramePr>
        <p:xfrm>
          <a:off x="609600" y="1600200"/>
          <a:ext cx="3443288" cy="3200400"/>
        </p:xfrm>
        <a:graphic>
          <a:graphicData uri="http://schemas.openxmlformats.org/presentationml/2006/ole">
            <p:oleObj spid="_x0000_s24578" name="Photo Editor Photo" r:id="rId3" imgW="4048690" imgH="3761905" progId="">
              <p:embed/>
            </p:oleObj>
          </a:graphicData>
        </a:graphic>
      </p:graphicFrame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4800" y="1524000"/>
            <a:ext cx="29924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219200" y="5105400"/>
            <a:ext cx="248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>
                <a:latin typeface="Calibri" pitchFamily="34" charset="0"/>
              </a:rPr>
              <a:t>Ash leaf macule</a:t>
            </a:r>
            <a:endParaRPr lang="en-IN" altLang="en-US" sz="280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105400" y="5097463"/>
            <a:ext cx="4876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latin typeface="Calibri" pitchFamily="34" charset="0"/>
              </a:rPr>
              <a:t>Adenoma sebaceum  of tuberous sclerosis</a:t>
            </a:r>
            <a:endParaRPr lang="en-IN" altLang="en-US" sz="2800">
              <a:latin typeface="Calibri" pitchFamily="34" charset="0"/>
            </a:endParaRPr>
          </a:p>
        </p:txBody>
      </p:sp>
      <p:pic>
        <p:nvPicPr>
          <p:cNvPr id="266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57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APPROACH TO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IAP UG Teaching slides 2015-16</a:t>
            </a:r>
            <a:endParaRPr lang="en-US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C21239-A37B-479A-A144-44A9D3526F7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134938" y="1600200"/>
            <a:ext cx="1617662" cy="3846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/>
              <a:t>LAB:</a:t>
            </a:r>
          </a:p>
          <a:p>
            <a:pPr eaLnBrk="1" hangingPunct="1">
              <a:defRPr/>
            </a:pPr>
            <a:r>
              <a:rPr lang="en-US" sz="2400" dirty="0"/>
              <a:t>CBC,</a:t>
            </a:r>
          </a:p>
          <a:p>
            <a:pPr eaLnBrk="1" hangingPunct="1">
              <a:defRPr/>
            </a:pPr>
            <a:r>
              <a:rPr lang="en-US" sz="2400" dirty="0"/>
              <a:t>electrolyte,</a:t>
            </a:r>
          </a:p>
          <a:p>
            <a:pPr eaLnBrk="1" hangingPunct="1">
              <a:defRPr/>
            </a:pPr>
            <a:r>
              <a:rPr lang="en-US" sz="2400" dirty="0"/>
              <a:t>Sr.Ca, Sr.Mg, sugar, LFT, RFT, urine routine,</a:t>
            </a:r>
          </a:p>
          <a:p>
            <a:pPr eaLnBrk="1" hangingPunct="1">
              <a:defRPr/>
            </a:pPr>
            <a:r>
              <a:rPr lang="en-US" sz="2400" dirty="0"/>
              <a:t>toxicology screen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2781300" y="1600200"/>
            <a:ext cx="15621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Metabolic/ Infection </a:t>
            </a: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2895600" y="2990850"/>
            <a:ext cx="1447800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Negative Metabolic screen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19600" y="2057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34" name="TextBox 15"/>
          <p:cNvSpPr txBox="1">
            <a:spLocks noChangeArrowheads="1"/>
          </p:cNvSpPr>
          <p:nvPr/>
        </p:nvSpPr>
        <p:spPr bwMode="auto">
          <a:xfrm>
            <a:off x="5334000" y="1401763"/>
            <a:ext cx="3276600" cy="157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LP, CSF examination and C/S, Endocrine studies CT/ MRI if Focal neurological signs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81200" y="3505200"/>
            <a:ext cx="8937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05000" y="1981200"/>
            <a:ext cx="7239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37" name="TextBox 22"/>
          <p:cNvSpPr txBox="1">
            <a:spLocks noChangeArrowheads="1"/>
          </p:cNvSpPr>
          <p:nvPr/>
        </p:nvSpPr>
        <p:spPr bwMode="auto">
          <a:xfrm>
            <a:off x="5029200" y="3505200"/>
            <a:ext cx="14478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MRI, EEG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54525" y="3733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553200" y="3733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40" name="TextBox 27"/>
          <p:cNvSpPr txBox="1">
            <a:spLocks noChangeArrowheads="1"/>
          </p:cNvSpPr>
          <p:nvPr/>
        </p:nvSpPr>
        <p:spPr bwMode="auto">
          <a:xfrm>
            <a:off x="6858000" y="3014663"/>
            <a:ext cx="2057400" cy="19383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  <a:r>
              <a:rPr lang="en-US" altLang="en-US" sz="2400" dirty="0">
                <a:solidFill>
                  <a:srgbClr val="000000"/>
                </a:solidFill>
              </a:rPr>
              <a:t>focal  neurological history, lab ,neurological exam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324600" y="4876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7641431" y="5277644"/>
            <a:ext cx="2635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43" name="TextBox 32"/>
          <p:cNvSpPr txBox="1">
            <a:spLocks noChangeArrowheads="1"/>
          </p:cNvSpPr>
          <p:nvPr/>
        </p:nvSpPr>
        <p:spPr bwMode="auto">
          <a:xfrm>
            <a:off x="5562600" y="4643438"/>
            <a:ext cx="685800" cy="461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Yes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5029200" y="4875213"/>
            <a:ext cx="3317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45" name="TextBox 35"/>
          <p:cNvSpPr txBox="1">
            <a:spLocks noChangeArrowheads="1"/>
          </p:cNvSpPr>
          <p:nvPr/>
        </p:nvSpPr>
        <p:spPr bwMode="auto">
          <a:xfrm>
            <a:off x="1981200" y="4495800"/>
            <a:ext cx="29718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Mass ,CVA, Infection, degenerative, Trauma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0800000">
            <a:off x="6553200" y="5789613"/>
            <a:ext cx="381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47" name="TextBox 40"/>
          <p:cNvSpPr txBox="1">
            <a:spLocks noChangeArrowheads="1"/>
          </p:cNvSpPr>
          <p:nvPr/>
        </p:nvSpPr>
        <p:spPr bwMode="auto">
          <a:xfrm>
            <a:off x="4724400" y="5562600"/>
            <a:ext cx="1673225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Idiopathic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76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457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391400" y="5486400"/>
            <a:ext cx="7620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IN" sz="2400" dirty="0"/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Assess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Adequacy of AED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Side Effects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Serum levels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Consider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Electrolytes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CBC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LFT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Toxicology screen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PREVIOUS HISTORY OF SEIZURE / EPILEPSY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3399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Partial seizures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Carbamazepine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(Drug of choice)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valproate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phenytoin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all are equally effective </a:t>
            </a:r>
          </a:p>
          <a:p>
            <a:pPr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Generalised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seizures</a:t>
            </a:r>
          </a:p>
          <a:p>
            <a:pPr marL="914400" lvl="1" indent="-51435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valproate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effective for all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generalised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seizure types. </a:t>
            </a:r>
          </a:p>
          <a:p>
            <a:pPr marL="914400" lvl="1" indent="-51435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Ethosuximide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Sodium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valproate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recommended for absence seizures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"/>
          </a:xfrm>
        </p:spPr>
        <p:txBody>
          <a:bodyPr>
            <a:normAutofit fontScale="90000"/>
          </a:bodyPr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CHOICE OF FIRST DRUG</a:t>
            </a:r>
            <a:br>
              <a:rPr lang="en-US" altLang="en-US" sz="44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smtClean="0"/>
              <a:t>DRUG</a:t>
            </a:r>
            <a:r>
              <a:rPr lang="en-US" sz="2400" dirty="0" smtClean="0"/>
              <a:t>                      </a:t>
            </a:r>
            <a:r>
              <a:rPr lang="en-US" sz="2400" b="1" dirty="0" smtClean="0"/>
              <a:t>DOSE   (mg/kg/day) 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err="1" smtClean="0"/>
              <a:t>Phenobarbitone</a:t>
            </a:r>
            <a:r>
              <a:rPr lang="en-US" sz="2400" dirty="0" smtClean="0"/>
              <a:t>    :  3-5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err="1" smtClean="0"/>
              <a:t>Phenytoin</a:t>
            </a:r>
            <a:r>
              <a:rPr lang="en-US" sz="2400" dirty="0" smtClean="0"/>
              <a:t>               :  5 – 8(10)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 smtClean="0"/>
              <a:t>CBZ 	               : 10  – 20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 err="1" smtClean="0"/>
              <a:t>Ethosuximide</a:t>
            </a:r>
            <a:r>
              <a:rPr lang="en-US" altLang="en-US" sz="2400" dirty="0" smtClean="0"/>
              <a:t>         : 20 – 30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 err="1" smtClean="0"/>
              <a:t>Valproate</a:t>
            </a:r>
            <a:r>
              <a:rPr lang="en-US" altLang="en-US" sz="2400" dirty="0" smtClean="0"/>
              <a:t> 	               : 30 - 50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DOSAGE REGIMEN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8600" b="1" dirty="0" smtClean="0">
                <a:latin typeface="Times New Roman" pitchFamily="18" charset="0"/>
                <a:cs typeface="Times New Roman" pitchFamily="18" charset="0"/>
              </a:rPr>
              <a:t>Convulsion 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Seizure with predominant motor manifestation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en-US" sz="8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8600" b="1" dirty="0" smtClean="0">
                <a:latin typeface="Times New Roman" pitchFamily="18" charset="0"/>
                <a:cs typeface="Times New Roman" pitchFamily="18" charset="0"/>
              </a:rPr>
              <a:t>Epilepsy</a:t>
            </a:r>
            <a:endParaRPr lang="en-US" sz="8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Two or more recurrent seizures occur at an interval greater than 24 hr.. apart 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dirty="0" err="1" smtClean="0"/>
              <a:t>Phenobarbitone</a:t>
            </a:r>
            <a:r>
              <a:rPr lang="en-US" altLang="en-US" sz="2400" dirty="0" smtClean="0"/>
              <a:t> 	    : CNS 	       : Hyperactivity</a:t>
            </a:r>
          </a:p>
          <a:p>
            <a:pPr>
              <a:buNone/>
            </a:pPr>
            <a:r>
              <a:rPr lang="en-US" altLang="en-US" sz="2400" dirty="0" smtClean="0"/>
              <a:t>PHENYTOIN      	    : CNS 	       : Ataxia</a:t>
            </a:r>
          </a:p>
          <a:p>
            <a:pPr>
              <a:buNone/>
            </a:pPr>
            <a:r>
              <a:rPr lang="en-US" altLang="en-US" sz="2400" dirty="0" smtClean="0"/>
              <a:t>CBZ 	              	    : Blood 	       : </a:t>
            </a:r>
            <a:r>
              <a:rPr lang="en-US" altLang="en-US" sz="2400" dirty="0" err="1" smtClean="0"/>
              <a:t>Agranulocytosis</a:t>
            </a:r>
            <a:endParaRPr lang="en-US" altLang="en-US" sz="2400" dirty="0" smtClean="0"/>
          </a:p>
          <a:p>
            <a:pPr>
              <a:buNone/>
            </a:pPr>
            <a:r>
              <a:rPr lang="en-US" altLang="en-US" sz="2400" dirty="0" smtClean="0"/>
              <a:t>VALP 	               	    : GIT 	       : Hepatic</a:t>
            </a:r>
          </a:p>
          <a:p>
            <a:pPr>
              <a:buNone/>
            </a:pPr>
            <a:r>
              <a:rPr lang="en-US" altLang="en-US" sz="2400" dirty="0" smtClean="0"/>
              <a:t>BDZ		    	    : RS 	       : Arrest</a:t>
            </a:r>
          </a:p>
          <a:p>
            <a:pPr>
              <a:buNone/>
            </a:pPr>
            <a:r>
              <a:rPr lang="en-US" altLang="en-US" sz="2400" dirty="0" err="1" smtClean="0"/>
              <a:t>Topiramate</a:t>
            </a:r>
            <a:r>
              <a:rPr lang="en-US" altLang="en-US" sz="2400" dirty="0" smtClean="0"/>
              <a:t>       	    : RENAL	       : Renal stone</a:t>
            </a:r>
          </a:p>
          <a:p>
            <a:pPr>
              <a:buNone/>
            </a:pPr>
            <a:r>
              <a:rPr lang="en-US" altLang="en-US" sz="2400" dirty="0" smtClean="0"/>
              <a:t>CBZ 	              	    : Skin                : Steven Johnson 					         syndrome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TOXICITY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37974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dirty="0" smtClean="0"/>
              <a:t>Seizure freedom for </a:t>
            </a:r>
            <a:r>
              <a:rPr lang="en-US" altLang="en-US" sz="2800" dirty="0" smtClean="0">
                <a:sym typeface="Symbol" pitchFamily="18" charset="2"/>
              </a:rPr>
              <a:t></a:t>
            </a:r>
            <a:r>
              <a:rPr lang="en-US" altLang="en-US" sz="2800" dirty="0" smtClean="0">
                <a:sym typeface="ZapfDingbats"/>
              </a:rPr>
              <a:t> </a:t>
            </a:r>
            <a:r>
              <a:rPr lang="en-US" altLang="en-US" sz="2800" dirty="0" smtClean="0"/>
              <a:t>2 years.</a:t>
            </a:r>
          </a:p>
          <a:p>
            <a:pPr>
              <a:lnSpc>
                <a:spcPct val="150000"/>
              </a:lnSpc>
              <a:buNone/>
            </a:pPr>
            <a:endParaRPr lang="en-US" altLang="en-US" sz="2800" dirty="0" smtClean="0"/>
          </a:p>
          <a:p>
            <a:pPr>
              <a:lnSpc>
                <a:spcPct val="150000"/>
              </a:lnSpc>
            </a:pPr>
            <a:r>
              <a:rPr lang="en-US" altLang="en-US" sz="2800" dirty="0" smtClean="0"/>
              <a:t>Gradually taper in 2-3 months and then stop.</a:t>
            </a:r>
            <a:br>
              <a:rPr lang="en-US" altLang="en-US" sz="2800" dirty="0" smtClean="0"/>
            </a:br>
            <a:endParaRPr lang="en-IN" altLang="en-US" sz="2800" dirty="0" smtClean="0"/>
          </a:p>
          <a:p>
            <a:pPr>
              <a:lnSpc>
                <a:spcPct val="150000"/>
              </a:lnSpc>
            </a:pPr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STOPPAGE OF AED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err="1" smtClean="0"/>
              <a:t>Gabapentin</a:t>
            </a:r>
            <a:endParaRPr lang="en-US" sz="2400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err="1" smtClean="0"/>
              <a:t>Lamotrigine</a:t>
            </a:r>
            <a:endParaRPr lang="en-US" sz="2400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err="1" smtClean="0"/>
              <a:t>Topiramate</a:t>
            </a:r>
            <a:endParaRPr lang="en-US" sz="2400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err="1" smtClean="0"/>
              <a:t>Clobazam</a:t>
            </a:r>
            <a:endParaRPr lang="en-US" sz="2400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err="1" smtClean="0"/>
              <a:t>Felbamate</a:t>
            </a:r>
            <a:endParaRPr lang="en-US" sz="2400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err="1" smtClean="0"/>
              <a:t>Vigabatrin</a:t>
            </a:r>
            <a:endParaRPr lang="en-US" sz="2400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err="1" smtClean="0"/>
              <a:t>Tiagabin</a:t>
            </a:r>
            <a:endParaRPr lang="en-US" sz="2400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err="1" smtClean="0"/>
              <a:t>Pregabalin</a:t>
            </a:r>
            <a:endParaRPr lang="en-US" sz="2400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err="1" smtClean="0"/>
              <a:t>Oxcarbazepine</a:t>
            </a:r>
            <a:endParaRPr lang="en-US" sz="2400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err="1" smtClean="0"/>
              <a:t>Levetiracetam</a:t>
            </a:r>
            <a:endParaRPr lang="en-US" sz="2400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err="1" smtClean="0"/>
              <a:t>Zonisamide</a:t>
            </a: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RECENTLY DEVELOPED AEDS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376671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1.New AEDs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Surgery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MTL {medial temporal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lobectomy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marL="1371600" lvl="2" indent="-457200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Resection</a:t>
            </a:r>
          </a:p>
          <a:p>
            <a:pPr marL="1371600" lvl="2" indent="-457200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Hemispherectomy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subpial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resection</a:t>
            </a:r>
          </a:p>
          <a:p>
            <a:pPr marL="1371600" lvl="2" indent="-457200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Commissurotomy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Corpus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Callosotomy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Vagus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Nerve Stimulation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Conditioning &amp; Behavior modification.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Relaxation Training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No Drugs !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THERAPEUTIC OPTIONS- WHEN DRUGS FAIL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376671"/>
          </a:xfrm>
        </p:spPr>
        <p:txBody>
          <a:bodyPr/>
          <a:lstStyle/>
          <a:p>
            <a:pPr>
              <a:lnSpc>
                <a:spcPct val="110000"/>
              </a:lnSpc>
              <a:buNone/>
            </a:pPr>
            <a:r>
              <a:rPr lang="en-US" altLang="en-US" sz="2600" dirty="0" smtClean="0"/>
              <a:t>Step 1.  Stabilize the vital functions</a:t>
            </a:r>
          </a:p>
          <a:p>
            <a:pPr>
              <a:lnSpc>
                <a:spcPct val="110000"/>
              </a:lnSpc>
              <a:buNone/>
            </a:pPr>
            <a:r>
              <a:rPr lang="en-US" altLang="en-US" sz="2600" dirty="0" smtClean="0"/>
              <a:t>Step 2.  Correct transient metabolic disturbance</a:t>
            </a:r>
          </a:p>
          <a:p>
            <a:pPr lvl="1">
              <a:lnSpc>
                <a:spcPct val="110000"/>
              </a:lnSpc>
            </a:pPr>
            <a:r>
              <a:rPr lang="en-US" altLang="en-US" sz="2600" dirty="0" smtClean="0"/>
              <a:t> Hypoglycemia, </a:t>
            </a:r>
            <a:r>
              <a:rPr lang="en-US" altLang="en-US" sz="2600" dirty="0" err="1" smtClean="0"/>
              <a:t>Hypocalcemia</a:t>
            </a:r>
            <a:r>
              <a:rPr lang="en-US" altLang="en-US" sz="2600" dirty="0" smtClean="0"/>
              <a:t> &amp; </a:t>
            </a:r>
            <a:r>
              <a:rPr lang="en-US" altLang="en-US" sz="2600" dirty="0" err="1" smtClean="0"/>
              <a:t>Hypomagnesemia</a:t>
            </a:r>
            <a:r>
              <a:rPr lang="en-US" altLang="en-US" sz="2600" dirty="0" smtClean="0"/>
              <a:t>.</a:t>
            </a:r>
          </a:p>
          <a:p>
            <a:pPr>
              <a:lnSpc>
                <a:spcPct val="110000"/>
              </a:lnSpc>
              <a:buNone/>
            </a:pPr>
            <a:r>
              <a:rPr lang="en-US" altLang="en-US" sz="2600" dirty="0" smtClean="0"/>
              <a:t>Step 3. </a:t>
            </a:r>
            <a:r>
              <a:rPr lang="en-US" altLang="en-US" sz="2600" dirty="0" err="1" smtClean="0"/>
              <a:t>Phenobarbitone</a:t>
            </a:r>
            <a:r>
              <a:rPr lang="en-US" altLang="en-US" sz="2600" dirty="0" smtClean="0"/>
              <a:t> 20 mg/kg iv load, 5mg/kg iv (may repeat to total dose of 40mg/kg), consider EEG monitoring, ventilation</a:t>
            </a:r>
          </a:p>
          <a:p>
            <a:pPr>
              <a:lnSpc>
                <a:spcPct val="110000"/>
              </a:lnSpc>
              <a:buNone/>
            </a:pPr>
            <a:r>
              <a:rPr lang="en-US" altLang="en-US" sz="2600" dirty="0" smtClean="0"/>
              <a:t>Step 4.  </a:t>
            </a:r>
            <a:r>
              <a:rPr lang="en-US" altLang="en-US" sz="2600" dirty="0" err="1" smtClean="0"/>
              <a:t>Lorazepam</a:t>
            </a:r>
            <a:r>
              <a:rPr lang="en-US" altLang="en-US" sz="2600" dirty="0" smtClean="0"/>
              <a:t> 0.05mg/kg iv (may repeat to total dose of 0.1mg/kg),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MANAGEMENT OF NEONATAL SEIZURE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en-US" sz="2400" dirty="0" smtClean="0"/>
              <a:t>Step 5. </a:t>
            </a:r>
            <a:r>
              <a:rPr lang="en-US" altLang="en-US" sz="2400" dirty="0" err="1" smtClean="0"/>
              <a:t>Phenytoin</a:t>
            </a:r>
            <a:r>
              <a:rPr lang="en-US" altLang="en-US" sz="2400" dirty="0" smtClean="0"/>
              <a:t> bolus dose- 20mg/kg slow iv , 5mg/kg iv (may repeat to total dose of 30mg/kg), 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2400" dirty="0" smtClean="0"/>
              <a:t>Step 6. Pyridoxine 50-100mg/kg 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2400" dirty="0" smtClean="0"/>
              <a:t>Step 7. </a:t>
            </a:r>
            <a:r>
              <a:rPr lang="en-US" altLang="en-US" sz="2400" dirty="0" err="1" smtClean="0"/>
              <a:t>Midazolam</a:t>
            </a:r>
            <a:r>
              <a:rPr lang="en-US" altLang="en-US" sz="2400" dirty="0" smtClean="0"/>
              <a:t> 0.06-0.4mg/kg/hr. given as infusion</a:t>
            </a:r>
          </a:p>
          <a:p>
            <a:pPr>
              <a:lnSpc>
                <a:spcPct val="150000"/>
              </a:lnSpc>
            </a:pPr>
            <a:endParaRPr lang="en-US" alt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60438"/>
          </a:xfrm>
        </p:spPr>
        <p:txBody>
          <a:bodyPr>
            <a:normAutofit fontScale="90000"/>
          </a:bodyPr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ACUTE MANAGEMENT OF NEONATAL SEIZURE </a:t>
            </a:r>
            <a:br>
              <a:rPr lang="en-US" altLang="en-US" sz="4400" dirty="0" smtClean="0">
                <a:solidFill>
                  <a:srgbClr val="FF0000"/>
                </a:solidFill>
              </a:rPr>
            </a:br>
            <a:r>
              <a:rPr lang="en-US" altLang="en-US" sz="4400" dirty="0" smtClean="0">
                <a:solidFill>
                  <a:srgbClr val="FF0000"/>
                </a:solidFill>
              </a:rPr>
              <a:t> CONT.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b="1" dirty="0" smtClean="0"/>
              <a:t>Generalized</a:t>
            </a:r>
          </a:p>
          <a:p>
            <a:pPr>
              <a:buNone/>
            </a:pPr>
            <a:r>
              <a:rPr lang="en-US" altLang="en-US" sz="2400" dirty="0" smtClean="0"/>
              <a:t>Duration &lt;15minutes</a:t>
            </a:r>
          </a:p>
          <a:p>
            <a:pPr>
              <a:buNone/>
            </a:pPr>
            <a:r>
              <a:rPr lang="en-US" altLang="en-US" sz="2400" dirty="0" smtClean="0"/>
              <a:t>No recurrence in 24 hrs.</a:t>
            </a:r>
          </a:p>
          <a:p>
            <a:pPr>
              <a:buNone/>
            </a:pPr>
            <a:r>
              <a:rPr lang="en-US" altLang="en-US" sz="2400" dirty="0" smtClean="0"/>
              <a:t>No </a:t>
            </a:r>
            <a:r>
              <a:rPr lang="en-US" altLang="en-US" sz="2400" dirty="0" err="1" smtClean="0"/>
              <a:t>postictal</a:t>
            </a:r>
            <a:r>
              <a:rPr lang="en-US" altLang="en-US" sz="2400" dirty="0" smtClean="0"/>
              <a:t> neurological deficit</a:t>
            </a:r>
          </a:p>
          <a:p>
            <a:endParaRPr lang="en-US" altLang="en-US" sz="2400" smtClean="0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SIMPLE FEBRILE SEIZURE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Duration &gt; 15mins</a:t>
            </a:r>
          </a:p>
          <a:p>
            <a:r>
              <a:rPr lang="en-US" altLang="en-US" sz="2400" dirty="0" smtClean="0"/>
              <a:t>Family h/o epilepsy</a:t>
            </a:r>
          </a:p>
          <a:p>
            <a:r>
              <a:rPr lang="en-US" altLang="en-US" sz="2400" dirty="0" smtClean="0"/>
              <a:t>Neurodevelopment retardation</a:t>
            </a:r>
          </a:p>
          <a:p>
            <a:r>
              <a:rPr lang="en-US" altLang="en-US" sz="2400" dirty="0" smtClean="0"/>
              <a:t>Partial/focal seizures</a:t>
            </a:r>
          </a:p>
          <a:p>
            <a:r>
              <a:rPr lang="en-US" altLang="en-US" sz="2400" dirty="0" smtClean="0"/>
              <a:t>High risk of recurrence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ATYPICAL FEBRILE SEIZURE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Children with previous neurologic insults, </a:t>
            </a:r>
          </a:p>
          <a:p>
            <a:r>
              <a:rPr lang="en-US" altLang="en-US" sz="2400" dirty="0" smtClean="0"/>
              <a:t>Known central nervous system abnormalities, or</a:t>
            </a:r>
          </a:p>
          <a:p>
            <a:r>
              <a:rPr lang="en-US" altLang="en-US" sz="2400" dirty="0" smtClean="0"/>
              <a:t>A history of </a:t>
            </a:r>
            <a:r>
              <a:rPr lang="en-US" altLang="en-US" sz="2400" dirty="0" err="1" smtClean="0"/>
              <a:t>afebrile</a:t>
            </a:r>
            <a:r>
              <a:rPr lang="en-US" altLang="en-US" sz="2400" dirty="0" smtClean="0"/>
              <a:t> seizures. </a:t>
            </a:r>
          </a:p>
          <a:p>
            <a:endParaRPr lang="en-US" altLang="en-US" sz="2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SYMPTOMATIC FEBRILE SEIZURE 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>
                <a:solidFill>
                  <a:srgbClr val="000000"/>
                </a:solidFill>
              </a:rPr>
              <a:t>Control Seizure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Control fever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Rule out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CNS </a:t>
            </a:r>
            <a:r>
              <a:rPr lang="en-US" altLang="en-US" sz="2400" dirty="0" smtClean="0">
                <a:solidFill>
                  <a:srgbClr val="000000"/>
                </a:solidFill>
              </a:rPr>
              <a:t>infection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Find and treat cause of fever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Counsel parents &amp; teach home management</a:t>
            </a:r>
          </a:p>
          <a:p>
            <a:r>
              <a:rPr lang="en-US" altLang="en-US" sz="2400" dirty="0" smtClean="0"/>
              <a:t>1</a:t>
            </a:r>
            <a:r>
              <a:rPr lang="en-US" altLang="en-US" sz="2400" baseline="30000" dirty="0" smtClean="0"/>
              <a:t>st</a:t>
            </a:r>
            <a:r>
              <a:rPr lang="en-US" altLang="en-US" sz="2400" dirty="0" smtClean="0"/>
              <a:t> episode of febrile convulsions &lt; 12 months- Then do LP to rule out meningitis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MANAGEMENT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Syncope  &amp; Breath holding spell</a:t>
            </a:r>
          </a:p>
          <a:p>
            <a:pPr algn="just">
              <a:lnSpc>
                <a:spcPct val="90000"/>
              </a:lnSpc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Psychological disorders</a:t>
            </a:r>
          </a:p>
          <a:p>
            <a:pPr algn="just">
              <a:lnSpc>
                <a:spcPct val="90000"/>
              </a:lnSpc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Sleep-related episodes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Paroxysmal movement disorders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Migraine and related disorders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Neurologic disorders 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Movements disorders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IN" altLang="en-US" sz="4400" dirty="0" smtClean="0">
                <a:solidFill>
                  <a:srgbClr val="FF0000"/>
                </a:solidFill>
              </a:rPr>
              <a:t>CONDITIONS THAT MIMIC SEIZURES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Very young</a:t>
            </a:r>
          </a:p>
          <a:p>
            <a:r>
              <a:rPr lang="en-US" altLang="en-US" sz="2400" dirty="0" smtClean="0"/>
              <a:t>Very ill</a:t>
            </a:r>
          </a:p>
          <a:p>
            <a:r>
              <a:rPr lang="en-US" altLang="en-US" sz="2400" dirty="0" smtClean="0"/>
              <a:t>Parent frightened</a:t>
            </a:r>
          </a:p>
          <a:p>
            <a:r>
              <a:rPr lang="en-US" altLang="en-US" sz="2400" dirty="0" smtClean="0"/>
              <a:t>Will not come for follow up </a:t>
            </a:r>
          </a:p>
          <a:p>
            <a:r>
              <a:rPr lang="en-US" altLang="en-US" sz="2400" dirty="0" smtClean="0"/>
              <a:t>Medical complication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HOSPITALIZATION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300" b="1" dirty="0" smtClean="0"/>
              <a:t>Intermittent (preferred) </a:t>
            </a:r>
          </a:p>
          <a:p>
            <a:pPr lvl="1">
              <a:defRPr/>
            </a:pPr>
            <a:r>
              <a:rPr lang="en-US" sz="3300" dirty="0" smtClean="0"/>
              <a:t>Oral diazepam 0.2 – 0.4 mg /kg/dose, BD, for 3 days</a:t>
            </a:r>
          </a:p>
          <a:p>
            <a:pPr lvl="1">
              <a:defRPr/>
            </a:pPr>
            <a:r>
              <a:rPr lang="en-US" sz="3300" dirty="0" err="1" smtClean="0"/>
              <a:t>Clobazam</a:t>
            </a:r>
            <a:r>
              <a:rPr lang="en-US" sz="3300" dirty="0" smtClean="0"/>
              <a:t> 1mg/kg q BD X3days</a:t>
            </a:r>
          </a:p>
          <a:p>
            <a:pPr>
              <a:defRPr/>
            </a:pPr>
            <a:r>
              <a:rPr lang="en-US" sz="3300" b="1" dirty="0" smtClean="0"/>
              <a:t>Continuous </a:t>
            </a:r>
          </a:p>
          <a:p>
            <a:pPr lvl="1">
              <a:defRPr/>
            </a:pPr>
            <a:r>
              <a:rPr lang="en-US" sz="3300" dirty="0" smtClean="0"/>
              <a:t>Indication – </a:t>
            </a:r>
            <a:r>
              <a:rPr lang="en-US" sz="3300" dirty="0" err="1" smtClean="0"/>
              <a:t>afebrile</a:t>
            </a:r>
            <a:r>
              <a:rPr lang="en-US" sz="3300" dirty="0" smtClean="0"/>
              <a:t> seizure</a:t>
            </a:r>
          </a:p>
          <a:p>
            <a:pPr lvl="1">
              <a:defRPr/>
            </a:pPr>
            <a:r>
              <a:rPr lang="en-US" sz="3300" dirty="0" err="1" smtClean="0"/>
              <a:t>Phenobarbitone</a:t>
            </a:r>
            <a:r>
              <a:rPr lang="en-US" sz="3300" dirty="0" smtClean="0"/>
              <a:t> – 3 – 5 mg / kg / day, </a:t>
            </a:r>
            <a:r>
              <a:rPr lang="en-US" sz="3300" dirty="0" err="1" smtClean="0"/>
              <a:t>od</a:t>
            </a:r>
            <a:r>
              <a:rPr lang="en-US" sz="3300" dirty="0" smtClean="0"/>
              <a:t>, </a:t>
            </a:r>
          </a:p>
          <a:p>
            <a:pPr lvl="1">
              <a:defRPr/>
            </a:pPr>
            <a:r>
              <a:rPr lang="en-US" sz="3300" dirty="0" smtClean="0"/>
              <a:t>Side effects – hyper active &amp; aggressive behavior</a:t>
            </a:r>
          </a:p>
          <a:p>
            <a:pPr lvl="1">
              <a:defRPr/>
            </a:pPr>
            <a:r>
              <a:rPr lang="en-US" sz="3300" dirty="0" smtClean="0"/>
              <a:t>Sodium </a:t>
            </a:r>
            <a:r>
              <a:rPr lang="en-US" sz="3300" dirty="0" err="1" smtClean="0"/>
              <a:t>valproate</a:t>
            </a:r>
            <a:r>
              <a:rPr lang="en-US" sz="3300" dirty="0" smtClean="0"/>
              <a:t> – 10 – 20 mg / kg / day, </a:t>
            </a:r>
            <a:r>
              <a:rPr lang="en-US" sz="3300" dirty="0" err="1" smtClean="0"/>
              <a:t>bd</a:t>
            </a:r>
            <a:endParaRPr lang="en-US" sz="3300" dirty="0" smtClean="0"/>
          </a:p>
          <a:p>
            <a:pPr lvl="1">
              <a:defRPr/>
            </a:pPr>
            <a:r>
              <a:rPr lang="en-US" sz="3300" dirty="0" smtClean="0"/>
              <a:t>Side effects – hepatic toxicity </a:t>
            </a:r>
          </a:p>
          <a:p>
            <a:pPr lvl="1">
              <a:defRPr/>
            </a:pPr>
            <a:r>
              <a:rPr lang="en-US" sz="3300" dirty="0" smtClean="0"/>
              <a:t>This have to be given for 2 seizure free years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TREATMENT – PROPHYLAXIS 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N" altLang="en-US" sz="2800" smtClean="0">
                <a:latin typeface="Arial" pitchFamily="34" charset="0"/>
              </a:rPr>
              <a:t/>
            </a:r>
            <a:br>
              <a:rPr lang="en-IN" altLang="en-US" sz="2800" smtClean="0">
                <a:latin typeface="Arial" pitchFamily="34" charset="0"/>
              </a:rPr>
            </a:br>
            <a:r>
              <a:rPr lang="en-IN" altLang="en-US" sz="2800" smtClean="0">
                <a:solidFill>
                  <a:srgbClr val="FF0000"/>
                </a:solidFill>
              </a:rPr>
              <a:t>AN APPROACH TO THE CHILD WITH A SUSPECTED CONVULSIVE DISORDER.</a:t>
            </a:r>
            <a:br>
              <a:rPr lang="en-IN" altLang="en-US" sz="2800" smtClean="0">
                <a:solidFill>
                  <a:srgbClr val="FF0000"/>
                </a:solidFill>
              </a:rPr>
            </a:br>
            <a:r>
              <a:rPr lang="en-IN" altLang="en-US" sz="280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IN" altLang="en-US" sz="2000" smtClean="0">
                <a:solidFill>
                  <a:srgbClr val="FF0000"/>
                </a:solidFill>
                <a:latin typeface="Arial" pitchFamily="34" charset="0"/>
              </a:rPr>
              <a:t>Printed from: Nelson Textbook of Paediatrics </a:t>
            </a:r>
            <a:r>
              <a:rPr lang="en-IN" altLang="en-US" sz="2800" smtClean="0">
                <a:solidFill>
                  <a:srgbClr val="FF0000"/>
                </a:solidFill>
              </a:rPr>
              <a:t/>
            </a:r>
            <a:br>
              <a:rPr lang="en-IN" altLang="en-US" sz="2800" smtClean="0">
                <a:solidFill>
                  <a:srgbClr val="FF0000"/>
                </a:solidFill>
              </a:rPr>
            </a:br>
            <a:r>
              <a:rPr lang="en-IN" altLang="en-US" sz="2800" smtClean="0">
                <a:solidFill>
                  <a:srgbClr val="FF0000"/>
                </a:solidFill>
              </a:rPr>
              <a:t/>
            </a:r>
            <a:br>
              <a:rPr lang="en-IN" altLang="en-US" sz="2800" smtClean="0">
                <a:solidFill>
                  <a:srgbClr val="FF0000"/>
                </a:solidFill>
              </a:rPr>
            </a:br>
            <a:endParaRPr lang="en-US" altLang="en-US" sz="280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IAP UG Teaching slides 2015-16</a:t>
            </a:r>
            <a:endParaRPr lang="en-US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EBB0F2-1E3F-482E-B5B0-8460AF359982}" type="slidenum">
              <a:rPr lang="en-US" altLang="en-US"/>
              <a:pPr/>
              <a:t>42</a:t>
            </a:fld>
            <a:endParaRPr lang="en-US" altLang="en-US"/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2"/>
          <a:srcRect l="7001" t="16667" r="33000" b="6000"/>
          <a:stretch>
            <a:fillRect/>
          </a:stretch>
        </p:blipFill>
        <p:spPr bwMode="auto">
          <a:xfrm>
            <a:off x="1524000" y="1447800"/>
            <a:ext cx="63246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381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810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IN" altLang="en-US" sz="2800" smtClean="0">
                <a:solidFill>
                  <a:srgbClr val="FF0000"/>
                </a:solidFill>
              </a:rPr>
              <a:t>AN APPROACH TO THE CHILD WITH A SUSPECTED CONVULSIVE DISORDER (CONTD..) </a:t>
            </a:r>
            <a:br>
              <a:rPr lang="en-IN" altLang="en-US" sz="2800" smtClean="0">
                <a:solidFill>
                  <a:srgbClr val="FF0000"/>
                </a:solidFill>
              </a:rPr>
            </a:br>
            <a:r>
              <a:rPr lang="en-IN" altLang="en-US" sz="2000" smtClean="0">
                <a:solidFill>
                  <a:srgbClr val="FF0000"/>
                </a:solidFill>
              </a:rPr>
              <a:t>PRINTED FROM: NELSON TEXTBOOK OF PEDIATRICS </a:t>
            </a:r>
            <a:endParaRPr lang="en-US" altLang="en-US" sz="200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IAP UG Teaching slides 2015-16</a:t>
            </a:r>
            <a:endParaRPr lang="en-US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EF8583-3391-451E-BDCC-30750E8D198F}" type="slidenum">
              <a:rPr lang="en-US" altLang="en-US"/>
              <a:pPr/>
              <a:t>43</a:t>
            </a:fld>
            <a:endParaRPr lang="en-US" altLang="en-US"/>
          </a:p>
        </p:txBody>
      </p:sp>
      <p:pic>
        <p:nvPicPr>
          <p:cNvPr id="5120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5999" t="44667" r="34000" b="19333"/>
          <a:stretch>
            <a:fillRect/>
          </a:stretch>
        </p:blipFill>
        <p:spPr>
          <a:xfrm>
            <a:off x="990600" y="1828800"/>
            <a:ext cx="7315200" cy="4038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ri Buddy\Pictures\thank you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467600" cy="525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OCULOGYRIC SPASM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IAP UG Teaching slides 2015-16</a:t>
            </a:r>
            <a:endParaRPr lang="en-US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175841-5C7B-4616-B67F-27306CD401ED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6" name="oculogyric002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133600" y="1676400"/>
            <a:ext cx="5105400" cy="3657600"/>
          </a:xfrm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57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Accurate seizure description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Perinatal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history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Developmental history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Family history of seizures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Etiology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Signs of raised ICT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Signs of neurodegenerative , metabolic or congenital disorders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STEPS IN DIAGNOSIS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Generalized seizures        Partial seizures</a:t>
            </a:r>
            <a:endParaRPr lang="en-IN" alt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en-US" sz="3200" dirty="0" smtClean="0">
                <a:solidFill>
                  <a:srgbClr val="FF0000"/>
                </a:solidFill>
                <a:latin typeface="Calibri" pitchFamily="34" charset="0"/>
              </a:rPr>
              <a:t>                </a:t>
            </a:r>
            <a:endParaRPr lang="en-US" altLang="en-US" sz="3200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808038"/>
          </a:xfrm>
        </p:spPr>
        <p:txBody>
          <a:bodyPr>
            <a:normAutofit fontScale="90000"/>
          </a:bodyPr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CLASSIFICATION OF </a:t>
            </a:r>
            <a:br>
              <a:rPr lang="en-US" altLang="en-US" sz="4400" dirty="0" smtClean="0">
                <a:solidFill>
                  <a:srgbClr val="FF0000"/>
                </a:solidFill>
              </a:rPr>
            </a:br>
            <a:r>
              <a:rPr lang="en-US" altLang="en-US" sz="4400" dirty="0" smtClean="0">
                <a:solidFill>
                  <a:srgbClr val="FF0000"/>
                </a:solidFill>
              </a:rPr>
              <a:t>CHILDHOOD SEIZURES</a:t>
            </a:r>
            <a:br>
              <a:rPr lang="en-US" altLang="en-US" sz="44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600200" y="2057400"/>
            <a:ext cx="1828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3619500" y="1714500"/>
            <a:ext cx="19050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9"/>
            <a:ext cx="9144000" cy="5376671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Convulsive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Tonic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Clonic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Tonic</a:t>
            </a:r>
          </a:p>
          <a:p>
            <a:pPr marL="400050" lvl="1" indent="0">
              <a:buNone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Clonic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Myoclonic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00050" lvl="1" indent="0">
              <a:buNone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Atonic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2.Nonconvulsive</a:t>
            </a:r>
          </a:p>
          <a:p>
            <a:pPr marL="457200" indent="-457200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Absence</a:t>
            </a:r>
          </a:p>
          <a:p>
            <a:pPr marL="457200" indent="-457200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Atonic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GENERALIZED SEIZURES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20000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Simple</a:t>
            </a:r>
            <a:b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120000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Complex</a:t>
            </a:r>
            <a:b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120000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Secondary generalized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</a:rPr>
              <a:t>PARTIAL SEIZURES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</TotalTime>
  <Words>1242</Words>
  <Application>Microsoft Office PowerPoint</Application>
  <PresentationFormat>On-screen Show (4:3)</PresentationFormat>
  <Paragraphs>286</Paragraphs>
  <Slides>44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Concourse</vt:lpstr>
      <vt:lpstr>Bitmap Image</vt:lpstr>
      <vt:lpstr>Photo Editor Photo</vt:lpstr>
      <vt:lpstr>Approach to seizure disorder in children         Dr.A.VASUNDHARA, Professor and HOD, Department of Pediatrics </vt:lpstr>
      <vt:lpstr>Seizure  definition</vt:lpstr>
      <vt:lpstr>Slide 3</vt:lpstr>
      <vt:lpstr>CONDITIONS THAT MIMIC SEIZURES </vt:lpstr>
      <vt:lpstr>OCULOGYRIC SPASM </vt:lpstr>
      <vt:lpstr>STEPS IN DIAGNOSIS</vt:lpstr>
      <vt:lpstr>CLASSIFICATION OF  CHILDHOOD SEIZURES </vt:lpstr>
      <vt:lpstr>GENERALIZED SEIZURES </vt:lpstr>
      <vt:lpstr>PARTIAL SEIZURES</vt:lpstr>
      <vt:lpstr>ABSENCE (PREVIOUSLY CALLED PETIT MAL))</vt:lpstr>
      <vt:lpstr>EEG - 3/Sec Spike &amp; Wave</vt:lpstr>
      <vt:lpstr>GENERALIZED TONIC - CLONIC SEIZURES (GRAND MAL)</vt:lpstr>
      <vt:lpstr>TONIC PHASE</vt:lpstr>
      <vt:lpstr>GTCS - CLONIC PHASE</vt:lpstr>
      <vt:lpstr>PARTIAL SEIZURES</vt:lpstr>
      <vt:lpstr>SIMPLE PARTIAL SEIZURES </vt:lpstr>
      <vt:lpstr>COMPLEX PARTIAL SEIZURES </vt:lpstr>
      <vt:lpstr>RIGHT ADVERSIVE  CPS</vt:lpstr>
      <vt:lpstr>PARTIAL  (ARISING FROM A FOCAL OR LOCAL CORTICAL LESION)</vt:lpstr>
      <vt:lpstr>INFANTILE SPASMS (WEST SYNDROME)</vt:lpstr>
      <vt:lpstr>TRIAD OF WEST SYNDROME </vt:lpstr>
      <vt:lpstr>ETIOLOGY</vt:lpstr>
      <vt:lpstr>ETIOLOGY – CONT.</vt:lpstr>
      <vt:lpstr>ETIOLOGY – CONT.</vt:lpstr>
      <vt:lpstr>LOOK FOR NEURO CUTANEOUS MARKERS </vt:lpstr>
      <vt:lpstr>APPROACH TO MANAGEMENT</vt:lpstr>
      <vt:lpstr>PREVIOUS HISTORY OF SEIZURE / EPILEPSY</vt:lpstr>
      <vt:lpstr>CHOICE OF FIRST DRUG </vt:lpstr>
      <vt:lpstr>DOSAGE REGIMEN</vt:lpstr>
      <vt:lpstr>TOXICITY</vt:lpstr>
      <vt:lpstr>STOPPAGE OF AED</vt:lpstr>
      <vt:lpstr>RECENTLY DEVELOPED AEDS</vt:lpstr>
      <vt:lpstr>THERAPEUTIC OPTIONS- WHEN DRUGS FAIL</vt:lpstr>
      <vt:lpstr>MANAGEMENT OF NEONATAL SEIZURE</vt:lpstr>
      <vt:lpstr>ACUTE MANAGEMENT OF NEONATAL SEIZURE   CONT.</vt:lpstr>
      <vt:lpstr>SIMPLE FEBRILE SEIZURE</vt:lpstr>
      <vt:lpstr>ATYPICAL FEBRILE SEIZURE</vt:lpstr>
      <vt:lpstr>SYMPTOMATIC FEBRILE SEIZURE </vt:lpstr>
      <vt:lpstr>MANAGEMENT</vt:lpstr>
      <vt:lpstr>HOSPITALIZATION</vt:lpstr>
      <vt:lpstr>TREATMENT – PROPHYLAXIS </vt:lpstr>
      <vt:lpstr> AN APPROACH TO THE CHILD WITH A SUSPECTED CONVULSIVE DISORDER.  Printed from: Nelson Textbook of Paediatrics   </vt:lpstr>
      <vt:lpstr>AN APPROACH TO THE CHILD WITH A SUSPECTED CONVULSIVE DISORDER (CONTD..)  PRINTED FROM: NELSON TEXTBOOK OF PEDIATRICS 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</dc:title>
  <dc:creator>Siri Buddy</dc:creator>
  <cp:lastModifiedBy>Siri Buddy</cp:lastModifiedBy>
  <cp:revision>6</cp:revision>
  <dcterms:created xsi:type="dcterms:W3CDTF">2006-08-16T00:00:00Z</dcterms:created>
  <dcterms:modified xsi:type="dcterms:W3CDTF">2020-04-27T16:57:13Z</dcterms:modified>
</cp:coreProperties>
</file>